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93" r:id="rId12"/>
    <p:sldId id="267" r:id="rId13"/>
    <p:sldId id="294" r:id="rId14"/>
    <p:sldId id="268" r:id="rId15"/>
    <p:sldId id="269" r:id="rId16"/>
    <p:sldId id="270" r:id="rId17"/>
    <p:sldId id="295" r:id="rId18"/>
    <p:sldId id="296" r:id="rId19"/>
    <p:sldId id="297" r:id="rId20"/>
    <p:sldId id="274" r:id="rId21"/>
    <p:sldId id="275" r:id="rId22"/>
    <p:sldId id="276" r:id="rId23"/>
    <p:sldId id="277" r:id="rId24"/>
    <p:sldId id="298" r:id="rId25"/>
    <p:sldId id="279" r:id="rId26"/>
    <p:sldId id="280" r:id="rId27"/>
    <p:sldId id="281" r:id="rId28"/>
    <p:sldId id="282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9" r:id="rId37"/>
    <p:sldId id="292" r:id="rId3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9" d="100"/>
          <a:sy n="119" d="100"/>
        </p:scale>
        <p:origin x="233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6022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937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781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0776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715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031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8750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12922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greenwhite_waterdrops_20230103/Cover-bg.sv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talog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greenwhite_waterdrops_20230103/Catalog-bg.sv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ssion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greenwhite_waterdrops_20230103/Session-bg.sv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greenwhite_waterdrops_20230103/Content-bg.sv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greenwhite_waterdrops_20230103/End-bg.sv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38250" y="742950"/>
            <a:ext cx="6763703" cy="133350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WXToDo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1500188" y="2238375"/>
            <a:ext cx="6235065" cy="7524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92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任务管理器</a:t>
            </a:r>
            <a:endParaRPr lang="en-US" sz="1920" dirty="0"/>
          </a:p>
        </p:txBody>
      </p:sp>
      <p:sp>
        <p:nvSpPr>
          <p:cNvPr id="4" name="Text 2"/>
          <p:cNvSpPr/>
          <p:nvPr/>
        </p:nvSpPr>
        <p:spPr>
          <a:xfrm>
            <a:off x="3600450" y="3871913"/>
            <a:ext cx="1943100" cy="3003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40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王鑫</a:t>
            </a:r>
            <a:endParaRPr lang="en-US" sz="1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B07DEF1-2CA7-A3DE-ABAB-A93CF8993D7C}"/>
              </a:ext>
            </a:extLst>
          </p:cNvPr>
          <p:cNvSpPr txBox="1"/>
          <p:nvPr/>
        </p:nvSpPr>
        <p:spPr>
          <a:xfrm>
            <a:off x="4022614" y="4202665"/>
            <a:ext cx="1279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2023-05-04</a:t>
            </a:r>
            <a:endParaRPr lang="en-US" altLang="zh-CN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任务列表模块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29177"/>
            <a:ext cx="7715250" cy="9788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ct val="150000"/>
              </a:lnSpc>
              <a:buSzPct val="100000"/>
            </a:pPr>
            <a:r>
              <a:rPr lang="en-US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TaskList</a:t>
            </a: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类，用于实现任务在界面中的列表显示。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dirty="0" err="1">
                <a:solidFill>
                  <a:srgbClr val="383838"/>
                </a:solidFill>
                <a:latin typeface="+mn-ea"/>
              </a:rPr>
              <a:t>TaskList</a:t>
            </a:r>
            <a:r>
              <a:rPr lang="en-US" dirty="0">
                <a:solidFill>
                  <a:srgbClr val="383838"/>
                </a:solidFill>
                <a:latin typeface="+mn-ea"/>
              </a:rPr>
              <a:t> </a:t>
            </a:r>
            <a:r>
              <a:rPr lang="zh-CN" altLang="en-US" dirty="0">
                <a:solidFill>
                  <a:srgbClr val="383838"/>
                </a:solidFill>
                <a:latin typeface="+mn-ea"/>
              </a:rPr>
              <a:t>类包含的函数：</a:t>
            </a:r>
            <a:endParaRPr lang="en-US" dirty="0">
              <a:latin typeface="+mn-ea"/>
            </a:endParaRPr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6437FABC-9246-5452-D979-4281C4CC0FCE}"/>
              </a:ext>
            </a:extLst>
          </p:cNvPr>
          <p:cNvSpPr/>
          <p:nvPr/>
        </p:nvSpPr>
        <p:spPr>
          <a:xfrm>
            <a:off x="762000" y="1904611"/>
            <a:ext cx="7715250" cy="12668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create_task</a:t>
            </a:r>
            <a:r>
              <a:rPr lang="zh-CN" altLang="en-US" sz="1600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：在任务列表中添加新的任务</a:t>
            </a:r>
            <a:endParaRPr lang="en-US" altLang="zh-CN" sz="1600" dirty="0">
              <a:solidFill>
                <a:srgbClr val="383838"/>
              </a:solidFill>
              <a:latin typeface="+mn-ea"/>
              <a:cs typeface="Noto Sans SC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 err="1">
                <a:latin typeface="+mn-ea"/>
              </a:rPr>
              <a:t>sort_tasks_by_priority</a:t>
            </a:r>
            <a:r>
              <a:rPr lang="zh-CN" altLang="en-US" sz="1600" dirty="0">
                <a:solidFill>
                  <a:srgbClr val="383838"/>
                </a:solidFill>
                <a:latin typeface="+mn-ea"/>
              </a:rPr>
              <a:t>：根据优先级对列表中的任务进行排序</a:t>
            </a:r>
            <a:endParaRPr lang="en-US" altLang="zh-CN" sz="1600" dirty="0">
              <a:solidFill>
                <a:srgbClr val="383838"/>
              </a:solidFill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 err="1">
                <a:latin typeface="+mn-ea"/>
              </a:rPr>
              <a:t>remove_task</a:t>
            </a:r>
            <a:r>
              <a:rPr lang="zh-CN" altLang="en-US" sz="1600" dirty="0">
                <a:solidFill>
                  <a:srgbClr val="383838"/>
                </a:solidFill>
                <a:latin typeface="+mn-ea"/>
              </a:rPr>
              <a:t>：从任务列表中删除任务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 err="1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</a:t>
            </a:r>
            <a:r>
              <a:rPr lang="zh-CN" alt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类</a:t>
            </a:r>
            <a:r>
              <a:rPr lang="en-US" sz="2400" b="1" dirty="0" err="1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模块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29177"/>
            <a:ext cx="7715250" cy="675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ct val="150000"/>
              </a:lnSpc>
              <a:buSzPct val="100000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Task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类，用于表示单个任务的属性和方法。</a:t>
            </a:r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6437FABC-9246-5452-D979-4281C4CC0FCE}"/>
              </a:ext>
            </a:extLst>
          </p:cNvPr>
          <p:cNvSpPr/>
          <p:nvPr/>
        </p:nvSpPr>
        <p:spPr>
          <a:xfrm>
            <a:off x="762000" y="1487522"/>
            <a:ext cx="7715250" cy="5169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ct val="150000"/>
              </a:lnSpc>
              <a:buSzPct val="100000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Task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类具有以下属性：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title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、</a:t>
            </a:r>
            <a:r>
              <a:rPr lang="en-US" altLang="zh-CN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due_date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、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priority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、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repeat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、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completed</a:t>
            </a:r>
            <a:r>
              <a:rPr lang="en-US" altLang="zh-CN" sz="1600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.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BA36AA4B-21DD-0881-0D3B-BB0D8C2B2C0C}"/>
              </a:ext>
            </a:extLst>
          </p:cNvPr>
          <p:cNvSpPr/>
          <p:nvPr/>
        </p:nvSpPr>
        <p:spPr>
          <a:xfrm>
            <a:off x="762000" y="1952863"/>
            <a:ext cx="7715250" cy="20103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ct val="150000"/>
              </a:lnSpc>
              <a:buSzPct val="100000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Task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类具有以下方法：</a:t>
            </a:r>
            <a:endParaRPr lang="en-US" dirty="0">
              <a:solidFill>
                <a:srgbClr val="383838"/>
              </a:solidFill>
              <a:latin typeface="+mn-ea"/>
              <a:cs typeface="Noto Sans SC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sz="1600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构造函数：初始化任务实例，设置标题、完成状态和到期时间。</a:t>
            </a:r>
            <a:endParaRPr lang="en-US" altLang="zh-CN" sz="1600" dirty="0">
              <a:solidFill>
                <a:srgbClr val="383838"/>
              </a:solidFill>
              <a:latin typeface="+mn-ea"/>
              <a:cs typeface="Noto Sans SC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 err="1">
                <a:latin typeface="+mn-ea"/>
              </a:rPr>
              <a:t>set_completed</a:t>
            </a:r>
            <a:r>
              <a:rPr lang="zh-CN" altLang="en-US" sz="1600" dirty="0">
                <a:solidFill>
                  <a:srgbClr val="383838"/>
                </a:solidFill>
                <a:latin typeface="+mn-ea"/>
              </a:rPr>
              <a:t>：设置任务的完成状态</a:t>
            </a:r>
            <a:endParaRPr lang="en-US" altLang="zh-CN" sz="1600" dirty="0">
              <a:solidFill>
                <a:srgbClr val="383838"/>
              </a:solidFill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 err="1">
                <a:latin typeface="+mn-ea"/>
              </a:rPr>
              <a:t>set_due_time</a:t>
            </a:r>
            <a:r>
              <a:rPr lang="zh-CN" altLang="en-US" sz="1600" dirty="0">
                <a:solidFill>
                  <a:srgbClr val="383838"/>
                </a:solidFill>
                <a:latin typeface="+mn-ea"/>
              </a:rPr>
              <a:t>：设置任务的到期时间</a:t>
            </a:r>
            <a:endParaRPr lang="en-US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513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主题模块</a:t>
            </a:r>
            <a:endParaRPr lang="en-US" sz="24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60DD0B7-D84A-6A89-B74E-745DD7057AAE}"/>
              </a:ext>
            </a:extLst>
          </p:cNvPr>
          <p:cNvSpPr/>
          <p:nvPr/>
        </p:nvSpPr>
        <p:spPr>
          <a:xfrm>
            <a:off x="807720" y="935795"/>
            <a:ext cx="771525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ct val="150000"/>
              </a:lnSpc>
              <a:buSzPct val="100000"/>
            </a:pPr>
            <a:r>
              <a:rPr lang="en-US" altLang="zh-CN" b="1" dirty="0">
                <a:latin typeface="+mn-ea"/>
              </a:rPr>
              <a:t>Theme</a:t>
            </a:r>
            <a:r>
              <a:rPr lang="en-US" altLang="zh-CN" dirty="0">
                <a:latin typeface="+mn-ea"/>
              </a:rPr>
              <a:t> </a:t>
            </a:r>
            <a:r>
              <a:rPr lang="zh-CN" altLang="en-US" dirty="0">
                <a:latin typeface="+mn-ea"/>
              </a:rPr>
              <a:t>类，用于设置背景颜色或背景图片，实现个性化的用户体验。</a:t>
            </a:r>
            <a:endParaRPr lang="en-US" dirty="0">
              <a:latin typeface="+mn-ea"/>
            </a:endParaRPr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215E923E-F02D-F0AB-EFB2-BFEE57CB8F20}"/>
              </a:ext>
            </a:extLst>
          </p:cNvPr>
          <p:cNvSpPr/>
          <p:nvPr/>
        </p:nvSpPr>
        <p:spPr>
          <a:xfrm>
            <a:off x="807720" y="1448711"/>
            <a:ext cx="7715250" cy="16942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ct val="150000"/>
              </a:lnSpc>
              <a:buSzPct val="100000"/>
            </a:pPr>
            <a:r>
              <a:rPr lang="en-US" altLang="zh-CN" b="1" dirty="0">
                <a:latin typeface="+mn-ea"/>
              </a:rPr>
              <a:t>Theme </a:t>
            </a:r>
            <a:r>
              <a:rPr lang="zh-CN" altLang="en-US" dirty="0">
                <a:latin typeface="+mn-ea"/>
              </a:rPr>
              <a:t>类具有以下函数</a:t>
            </a:r>
            <a:endParaRPr lang="en-US" altLang="zh-CN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altLang="zh-CN" sz="1600" b="0" i="0" dirty="0" err="1">
                <a:effectLst/>
                <a:latin typeface="+mn-ea"/>
              </a:rPr>
              <a:t>set_background_image</a:t>
            </a:r>
            <a:r>
              <a:rPr lang="zh-CN" altLang="en-US" sz="1600" dirty="0">
                <a:latin typeface="+mn-ea"/>
              </a:rPr>
              <a:t>：</a:t>
            </a:r>
            <a:r>
              <a:rPr lang="zh-CN" altLang="en-US" sz="1600" b="0" i="0" dirty="0">
                <a:effectLst/>
                <a:latin typeface="+mn-ea"/>
              </a:rPr>
              <a:t>用户设置背景图片。</a:t>
            </a:r>
            <a:endParaRPr lang="en-US" altLang="zh-CN" sz="1600" b="0" i="0" dirty="0">
              <a:effectLst/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altLang="zh-CN" sz="1600" b="0" i="0" dirty="0" err="1">
                <a:effectLst/>
                <a:latin typeface="+mn-ea"/>
              </a:rPr>
              <a:t>get_style_sheet</a:t>
            </a:r>
            <a:r>
              <a:rPr lang="zh-CN" altLang="en-US" sz="1600" b="0" i="0" dirty="0">
                <a:effectLst/>
                <a:latin typeface="+mn-ea"/>
              </a:rPr>
              <a:t>：返回当前所用背景图片所在路径。</a:t>
            </a:r>
            <a:endParaRPr lang="en-US" altLang="zh-CN" sz="1600" b="0" i="0" dirty="0">
              <a:effectLst/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altLang="zh-CN" sz="1600" dirty="0" err="1">
                <a:latin typeface="+mn-ea"/>
              </a:rPr>
              <a:t>Change_background_color</a:t>
            </a:r>
            <a:r>
              <a:rPr lang="zh-CN" altLang="en-US" sz="1600" dirty="0">
                <a:latin typeface="+mn-ea"/>
              </a:rPr>
              <a:t>：设置背景颜色。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主题模块</a:t>
            </a:r>
            <a:endParaRPr lang="en-US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5DC0CF-7AA6-84D8-9CF2-021B7E502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78" y="1046366"/>
            <a:ext cx="2327869" cy="213719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0EE31A0-9AF6-5091-EC15-54AC5DA705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6747" y="1046366"/>
            <a:ext cx="2327869" cy="214675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61494F3-DD66-641D-47D0-2F25926479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4616" y="1046366"/>
            <a:ext cx="3070649" cy="213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41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4875" y="1833562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5400" b="1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881313" y="1410657"/>
            <a:ext cx="3496512" cy="177064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控制过程设计</a:t>
            </a:r>
            <a:endParaRPr lang="en-US" sz="384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控制过程设计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153291"/>
            <a:ext cx="7715250" cy="1828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任务的添加、删除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任务的标记完成、设置到期时间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任务</a:t>
            </a:r>
            <a:r>
              <a:rPr lang="en-US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数据的加载和保存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个性化设置数据的加载与保存</a:t>
            </a:r>
            <a:endParaRPr lang="en-US" dirty="0">
              <a:latin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 err="1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任务的添加、删除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24631"/>
            <a:ext cx="7715250" cy="22515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b="1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添加任务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：通</a:t>
            </a:r>
            <a:r>
              <a:rPr lang="zh-CN" altLang="en-US" b="0" i="0" dirty="0">
                <a:effectLst/>
                <a:latin typeface="+mn-ea"/>
              </a:rPr>
              <a:t>过点击</a:t>
            </a:r>
            <a:r>
              <a:rPr lang="zh-CN" altLang="en-US" dirty="0">
                <a:latin typeface="+mn-ea"/>
              </a:rPr>
              <a:t>“</a:t>
            </a:r>
            <a:r>
              <a:rPr lang="en-US" altLang="zh-CN" b="0" i="0" dirty="0">
                <a:effectLst/>
                <a:latin typeface="+mn-ea"/>
              </a:rPr>
              <a:t>New Task”</a:t>
            </a:r>
            <a:r>
              <a:rPr lang="zh-CN" altLang="en-US" b="0" i="0" dirty="0">
                <a:effectLst/>
                <a:latin typeface="+mn-ea"/>
              </a:rPr>
              <a:t>按钮添加任务，将创建一个新的 </a:t>
            </a:r>
            <a:r>
              <a:rPr lang="en-US" altLang="zh-CN" b="0" i="0" dirty="0">
                <a:effectLst/>
                <a:latin typeface="+mn-ea"/>
              </a:rPr>
              <a:t>Task </a:t>
            </a:r>
            <a:r>
              <a:rPr lang="zh-CN" altLang="en-US" b="0" i="0" dirty="0">
                <a:effectLst/>
                <a:latin typeface="+mn-ea"/>
              </a:rPr>
              <a:t>实例，并将其添加到 </a:t>
            </a:r>
            <a:r>
              <a:rPr lang="en-US" altLang="zh-CN" b="0" i="0" dirty="0" err="1">
                <a:effectLst/>
                <a:latin typeface="+mn-ea"/>
              </a:rPr>
              <a:t>TaskList</a:t>
            </a:r>
            <a:r>
              <a:rPr lang="zh-CN" altLang="en-US" b="0" i="0" dirty="0">
                <a:effectLst/>
                <a:latin typeface="+mn-ea"/>
              </a:rPr>
              <a:t> 实例的 </a:t>
            </a:r>
            <a:r>
              <a:rPr lang="en-US" altLang="zh-CN" b="0" i="0" dirty="0">
                <a:effectLst/>
                <a:latin typeface="+mn-ea"/>
              </a:rPr>
              <a:t>tasks </a:t>
            </a:r>
            <a:r>
              <a:rPr lang="zh-CN" altLang="en-US" b="0" i="0" dirty="0">
                <a:effectLst/>
                <a:latin typeface="+mn-ea"/>
              </a:rPr>
              <a:t>列表，</a:t>
            </a:r>
            <a:r>
              <a:rPr lang="zh-CN" altLang="en-US" dirty="0">
                <a:latin typeface="+mn-ea"/>
              </a:rPr>
              <a:t>并</a:t>
            </a:r>
            <a:r>
              <a:rPr lang="zh-CN" altLang="en-US" b="0" i="0" dirty="0">
                <a:effectLst/>
                <a:latin typeface="+mn-ea"/>
              </a:rPr>
              <a:t>显示在 </a:t>
            </a:r>
            <a:r>
              <a:rPr lang="en-US" altLang="zh-CN" b="0" i="0" dirty="0">
                <a:effectLst/>
                <a:latin typeface="+mn-ea"/>
              </a:rPr>
              <a:t>GUI </a:t>
            </a:r>
            <a:r>
              <a:rPr lang="zh-CN" altLang="en-US" b="0" i="0" dirty="0">
                <a:effectLst/>
                <a:latin typeface="+mn-ea"/>
              </a:rPr>
              <a:t>中</a:t>
            </a:r>
            <a:r>
              <a:rPr lang="zh-CN" altLang="en-US" dirty="0">
                <a:latin typeface="+mn-ea"/>
              </a:rPr>
              <a:t>。</a:t>
            </a:r>
            <a:endParaRPr lang="en-US" altLang="zh-CN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b="1" dirty="0">
                <a:latin typeface="+mn-ea"/>
              </a:rPr>
              <a:t>删除任务</a:t>
            </a:r>
            <a:r>
              <a:rPr lang="zh-CN" altLang="en-US" dirty="0">
                <a:latin typeface="+mn-ea"/>
              </a:rPr>
              <a:t>：右</a:t>
            </a:r>
            <a:r>
              <a:rPr lang="zh-CN" altLang="en-US" b="0" i="0" dirty="0">
                <a:effectLst/>
                <a:latin typeface="+mn-ea"/>
              </a:rPr>
              <a:t>键点击任务并选择“</a:t>
            </a:r>
            <a:r>
              <a:rPr lang="en-US" altLang="zh-CN" b="0" i="0" dirty="0">
                <a:effectLst/>
                <a:latin typeface="+mn-ea"/>
              </a:rPr>
              <a:t>Delete</a:t>
            </a:r>
            <a:r>
              <a:rPr lang="zh-CN" altLang="en-US" b="0" i="0" dirty="0">
                <a:effectLst/>
                <a:latin typeface="+mn-ea"/>
              </a:rPr>
              <a:t>”来删除任务，根据任务标题从 </a:t>
            </a:r>
            <a:r>
              <a:rPr lang="en-US" altLang="zh-CN" b="0" i="0" dirty="0" err="1">
                <a:effectLst/>
                <a:latin typeface="+mn-ea"/>
              </a:rPr>
              <a:t>TaskList</a:t>
            </a:r>
            <a:r>
              <a:rPr lang="en-US" altLang="zh-CN" b="0" i="0" dirty="0">
                <a:effectLst/>
                <a:latin typeface="+mn-ea"/>
              </a:rPr>
              <a:t> </a:t>
            </a:r>
            <a:r>
              <a:rPr lang="zh-CN" altLang="en-US" b="0" i="0" dirty="0">
                <a:effectLst/>
                <a:latin typeface="+mn-ea"/>
              </a:rPr>
              <a:t>实例的 </a:t>
            </a:r>
            <a:r>
              <a:rPr lang="en-US" altLang="zh-CN" b="0" i="0" dirty="0">
                <a:effectLst/>
                <a:latin typeface="+mn-ea"/>
              </a:rPr>
              <a:t>tasks </a:t>
            </a:r>
            <a:r>
              <a:rPr lang="zh-CN" altLang="en-US" b="0" i="0" dirty="0">
                <a:effectLst/>
                <a:latin typeface="+mn-ea"/>
              </a:rPr>
              <a:t>列表中移除该任务，然后从 </a:t>
            </a:r>
            <a:r>
              <a:rPr lang="en-US" altLang="zh-CN" b="0" i="0" dirty="0" err="1">
                <a:effectLst/>
                <a:latin typeface="+mn-ea"/>
              </a:rPr>
              <a:t>task_list_widget</a:t>
            </a:r>
            <a:r>
              <a:rPr lang="en-US" altLang="zh-CN" b="0" i="0" dirty="0">
                <a:effectLst/>
                <a:latin typeface="+mn-ea"/>
              </a:rPr>
              <a:t> </a:t>
            </a:r>
            <a:r>
              <a:rPr lang="zh-CN" altLang="en-US" b="0" i="0" dirty="0">
                <a:effectLst/>
                <a:latin typeface="+mn-ea"/>
              </a:rPr>
              <a:t>中移除任务。</a:t>
            </a:r>
            <a:endParaRPr lang="en-US" dirty="0">
              <a:latin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altLang="zh-CN" sz="2400" b="1" dirty="0" err="1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任务的标记完成、设置到期时间</a:t>
            </a:r>
            <a:endParaRPr lang="en-US" altLang="zh-CN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24631"/>
            <a:ext cx="7715250" cy="30694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zh-CN" altLang="en-US" b="1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标记任务完成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：</a:t>
            </a:r>
            <a:r>
              <a:rPr lang="zh-CN" altLang="en-US" dirty="0">
                <a:effectLst/>
                <a:latin typeface="+mn-ea"/>
              </a:rPr>
              <a:t>右键点击任务并选择“</a:t>
            </a:r>
            <a:r>
              <a:rPr lang="en-US" altLang="zh-CN" dirty="0">
                <a:effectLst/>
                <a:latin typeface="+mn-ea"/>
              </a:rPr>
              <a:t>Mark </a:t>
            </a:r>
            <a:r>
              <a:rPr lang="en-US" altLang="zh-CN" dirty="0" err="1">
                <a:effectLst/>
                <a:latin typeface="+mn-ea"/>
              </a:rPr>
              <a:t>asCompleted</a:t>
            </a:r>
            <a:r>
              <a:rPr lang="zh-CN" altLang="en-US" dirty="0">
                <a:effectLst/>
                <a:latin typeface="+mn-ea"/>
              </a:rPr>
              <a:t>”来标记任务完成，更新</a:t>
            </a:r>
            <a:r>
              <a:rPr lang="en-US" altLang="zh-CN" dirty="0">
                <a:latin typeface="+mn-ea"/>
              </a:rPr>
              <a:t> Task</a:t>
            </a:r>
            <a:r>
              <a:rPr lang="zh-CN" altLang="en-US" dirty="0">
                <a:effectLst/>
                <a:latin typeface="+mn-ea"/>
              </a:rPr>
              <a:t>实例的完成状态，然后</a:t>
            </a:r>
            <a:r>
              <a:rPr lang="zh-CN" altLang="en-US" b="0" i="0" dirty="0">
                <a:effectLst/>
                <a:latin typeface="+mn-ea"/>
              </a:rPr>
              <a:t>修改任务在任务列表中的显示效果与显示位置。</a:t>
            </a:r>
            <a:endParaRPr lang="en-US" altLang="zh-CN" b="0" i="0" dirty="0">
              <a:effectLst/>
              <a:latin typeface="+mn-ea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zh-CN" altLang="en-US" b="1" dirty="0">
                <a:latin typeface="+mn-ea"/>
              </a:rPr>
              <a:t>设置任务到期时间</a:t>
            </a:r>
            <a:r>
              <a:rPr lang="zh-CN" altLang="en-US" dirty="0">
                <a:latin typeface="+mn-ea"/>
              </a:rPr>
              <a:t>：右键点击任务并选择“</a:t>
            </a:r>
            <a:r>
              <a:rPr lang="en-US" altLang="zh-CN" dirty="0">
                <a:latin typeface="+mn-ea"/>
              </a:rPr>
              <a:t>Due Today”</a:t>
            </a:r>
            <a:r>
              <a:rPr lang="zh-CN" altLang="en-US" dirty="0">
                <a:latin typeface="+mn-ea"/>
              </a:rPr>
              <a:t>或“</a:t>
            </a:r>
            <a:r>
              <a:rPr lang="en-US" altLang="zh-CN" dirty="0">
                <a:latin typeface="+mn-ea"/>
              </a:rPr>
              <a:t>Due Tomorrow”</a:t>
            </a:r>
            <a:r>
              <a:rPr lang="zh-CN" altLang="en-US" dirty="0">
                <a:latin typeface="+mn-ea"/>
              </a:rPr>
              <a:t>来设置任务到期时间，将计算新的到期时间，然后更新 </a:t>
            </a:r>
            <a:r>
              <a:rPr lang="en-US" altLang="zh-CN" dirty="0">
                <a:latin typeface="+mn-ea"/>
              </a:rPr>
              <a:t>Task </a:t>
            </a:r>
            <a:r>
              <a:rPr lang="zh-CN" altLang="en-US" dirty="0">
                <a:latin typeface="+mn-ea"/>
              </a:rPr>
              <a:t>实例的到期时间。</a:t>
            </a:r>
            <a:endParaRPr lang="zh-CN" altLang="en-US" dirty="0">
              <a:effectLst/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1096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zh-CN" alt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</a:t>
            </a:r>
            <a:r>
              <a:rPr lang="en-US" altLang="zh-CN" sz="2400" b="1" dirty="0" err="1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数据的加载和保存</a:t>
            </a:r>
            <a:endParaRPr lang="en-US" altLang="zh-CN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24632"/>
            <a:ext cx="7715250" cy="2757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zh-CN" altLang="en-US" b="1" dirty="0">
                <a:latin typeface="+mn-ea"/>
              </a:rPr>
              <a:t>加载数据</a:t>
            </a:r>
            <a:r>
              <a:rPr lang="zh-CN" altLang="en-US" dirty="0">
                <a:latin typeface="+mn-ea"/>
              </a:rPr>
              <a:t>：打开软件时调用 </a:t>
            </a:r>
            <a:r>
              <a:rPr lang="en-US" altLang="zh-CN" dirty="0" err="1">
                <a:latin typeface="+mn-ea"/>
              </a:rPr>
              <a:t>load_data</a:t>
            </a:r>
            <a:r>
              <a:rPr lang="en-US" altLang="zh-CN" dirty="0">
                <a:latin typeface="+mn-ea"/>
              </a:rPr>
              <a:t> </a:t>
            </a:r>
            <a:r>
              <a:rPr lang="zh-CN" altLang="en-US" dirty="0">
                <a:latin typeface="+mn-ea"/>
              </a:rPr>
              <a:t>函数从 </a:t>
            </a:r>
            <a:r>
              <a:rPr lang="en-US" altLang="zh-CN" dirty="0">
                <a:latin typeface="+mn-ea"/>
              </a:rPr>
              <a:t>JSON </a:t>
            </a:r>
            <a:r>
              <a:rPr lang="zh-CN" altLang="en-US" dirty="0">
                <a:latin typeface="+mn-ea"/>
              </a:rPr>
              <a:t>文件中加载已保存的任务数据，将 </a:t>
            </a:r>
            <a:r>
              <a:rPr lang="en-US" altLang="zh-CN" dirty="0">
                <a:latin typeface="+mn-ea"/>
              </a:rPr>
              <a:t>JSON </a:t>
            </a:r>
            <a:r>
              <a:rPr lang="zh-CN" altLang="en-US" dirty="0">
                <a:latin typeface="+mn-ea"/>
              </a:rPr>
              <a:t>数据转换为 </a:t>
            </a:r>
            <a:r>
              <a:rPr lang="en-US" altLang="zh-CN" dirty="0">
                <a:latin typeface="+mn-ea"/>
              </a:rPr>
              <a:t>Task </a:t>
            </a:r>
            <a:r>
              <a:rPr lang="zh-CN" altLang="en-US" dirty="0">
                <a:latin typeface="+mn-ea"/>
              </a:rPr>
              <a:t>实例，并将其添加到 </a:t>
            </a:r>
            <a:r>
              <a:rPr lang="en-US" altLang="zh-CN" dirty="0" err="1">
                <a:latin typeface="+mn-ea"/>
              </a:rPr>
              <a:t>TaskList</a:t>
            </a:r>
            <a:r>
              <a:rPr lang="en-US" altLang="zh-CN" dirty="0">
                <a:latin typeface="+mn-ea"/>
              </a:rPr>
              <a:t> </a:t>
            </a:r>
            <a:r>
              <a:rPr lang="zh-CN" altLang="en-US" dirty="0">
                <a:latin typeface="+mn-ea"/>
              </a:rPr>
              <a:t>实例的 </a:t>
            </a:r>
            <a:r>
              <a:rPr lang="en-US" altLang="zh-CN" dirty="0">
                <a:latin typeface="+mn-ea"/>
              </a:rPr>
              <a:t>tasks </a:t>
            </a:r>
            <a:r>
              <a:rPr lang="zh-CN" altLang="en-US" dirty="0">
                <a:latin typeface="+mn-ea"/>
              </a:rPr>
              <a:t>列表中，同时显示在 </a:t>
            </a:r>
            <a:r>
              <a:rPr lang="en-US" altLang="zh-CN" dirty="0">
                <a:latin typeface="+mn-ea"/>
              </a:rPr>
              <a:t>GUI </a:t>
            </a:r>
            <a:r>
              <a:rPr lang="zh-CN" altLang="en-US" dirty="0">
                <a:latin typeface="+mn-ea"/>
              </a:rPr>
              <a:t>中。</a:t>
            </a:r>
            <a:endParaRPr lang="en-US" altLang="zh-CN" dirty="0">
              <a:latin typeface="+mn-ea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zh-CN" altLang="en-US" b="1" dirty="0">
                <a:latin typeface="+mn-ea"/>
              </a:rPr>
              <a:t>保存数据</a:t>
            </a:r>
            <a:r>
              <a:rPr lang="zh-CN" altLang="en-US" dirty="0">
                <a:latin typeface="+mn-ea"/>
              </a:rPr>
              <a:t>：关闭软件时调用 </a:t>
            </a:r>
            <a:r>
              <a:rPr lang="en-US" altLang="zh-CN" dirty="0" err="1">
                <a:latin typeface="+mn-ea"/>
              </a:rPr>
              <a:t>save_data</a:t>
            </a:r>
            <a:r>
              <a:rPr lang="en-US" altLang="zh-CN" dirty="0">
                <a:latin typeface="+mn-ea"/>
              </a:rPr>
              <a:t> </a:t>
            </a:r>
            <a:r>
              <a:rPr lang="zh-CN" altLang="en-US" dirty="0">
                <a:latin typeface="+mn-ea"/>
              </a:rPr>
              <a:t>函数将任务数据保存到 </a:t>
            </a:r>
            <a:r>
              <a:rPr lang="en-US" altLang="zh-CN" dirty="0">
                <a:latin typeface="+mn-ea"/>
              </a:rPr>
              <a:t>JSON </a:t>
            </a:r>
            <a:r>
              <a:rPr lang="zh-CN" altLang="en-US" dirty="0">
                <a:latin typeface="+mn-ea"/>
              </a:rPr>
              <a:t>文件，将 </a:t>
            </a:r>
            <a:r>
              <a:rPr lang="en-US" altLang="zh-CN" dirty="0">
                <a:latin typeface="+mn-ea"/>
              </a:rPr>
              <a:t>Task </a:t>
            </a:r>
            <a:r>
              <a:rPr lang="zh-CN" altLang="en-US" dirty="0">
                <a:latin typeface="+mn-ea"/>
              </a:rPr>
              <a:t>实例转换为 </a:t>
            </a:r>
            <a:r>
              <a:rPr lang="en-US" altLang="zh-CN" dirty="0">
                <a:latin typeface="+mn-ea"/>
              </a:rPr>
              <a:t>JSON </a:t>
            </a:r>
            <a:r>
              <a:rPr lang="zh-CN" altLang="en-US" dirty="0">
                <a:latin typeface="+mn-ea"/>
              </a:rPr>
              <a:t>数据，并将数据写入 </a:t>
            </a:r>
            <a:r>
              <a:rPr lang="en-US" altLang="zh-CN" dirty="0">
                <a:latin typeface="+mn-ea"/>
              </a:rPr>
              <a:t>JSON </a:t>
            </a:r>
            <a:r>
              <a:rPr lang="zh-CN" altLang="en-US" dirty="0">
                <a:latin typeface="+mn-ea"/>
              </a:rPr>
              <a:t>文件。</a:t>
            </a:r>
            <a:endParaRPr 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81831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zh-CN" alt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个性化设置</a:t>
            </a:r>
            <a:r>
              <a:rPr lang="en-US" altLang="zh-CN" sz="2400" b="1" dirty="0" err="1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数据的加载和保存</a:t>
            </a:r>
            <a:endParaRPr lang="en-US" altLang="zh-CN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24632"/>
            <a:ext cx="7715250" cy="13279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zh-CN" altLang="en-US" b="1" dirty="0">
                <a:latin typeface="+mn-ea"/>
              </a:rPr>
              <a:t>加载数据</a:t>
            </a:r>
            <a:r>
              <a:rPr lang="zh-CN" altLang="en-US" dirty="0">
                <a:latin typeface="+mn-ea"/>
              </a:rPr>
              <a:t>：打开软件时调用 </a:t>
            </a:r>
            <a:r>
              <a:rPr lang="en-US" altLang="zh-CN" dirty="0" err="1">
                <a:latin typeface="+mn-ea"/>
              </a:rPr>
              <a:t>load_settings</a:t>
            </a:r>
            <a:r>
              <a:rPr lang="en-US" altLang="zh-CN" dirty="0">
                <a:latin typeface="+mn-ea"/>
              </a:rPr>
              <a:t> </a:t>
            </a:r>
            <a:r>
              <a:rPr lang="zh-CN" altLang="en-US" dirty="0">
                <a:latin typeface="+mn-ea"/>
              </a:rPr>
              <a:t>函数从 </a:t>
            </a:r>
            <a:r>
              <a:rPr lang="en-US" altLang="zh-CN" dirty="0">
                <a:latin typeface="+mn-ea"/>
              </a:rPr>
              <a:t>JSON </a:t>
            </a:r>
            <a:r>
              <a:rPr lang="zh-CN" altLang="en-US" dirty="0">
                <a:latin typeface="+mn-ea"/>
              </a:rPr>
              <a:t>文件中加载已保存的个性化设置数据，同时调用相关函数设置背景色或主题。</a:t>
            </a:r>
            <a:endParaRPr lang="en-US" altLang="zh-CN" dirty="0">
              <a:latin typeface="+mn-ea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zh-CN" altLang="en-US" b="1" dirty="0">
                <a:latin typeface="+mn-ea"/>
              </a:rPr>
              <a:t>保存数据</a:t>
            </a:r>
            <a:r>
              <a:rPr lang="zh-CN" altLang="en-US" dirty="0">
                <a:latin typeface="+mn-ea"/>
              </a:rPr>
              <a:t>：关闭软件时调用 </a:t>
            </a:r>
            <a:r>
              <a:rPr lang="en-US" altLang="zh-CN" dirty="0" err="1">
                <a:latin typeface="+mn-ea"/>
              </a:rPr>
              <a:t>save_settings</a:t>
            </a:r>
            <a:r>
              <a:rPr lang="en-US" altLang="zh-CN" dirty="0">
                <a:latin typeface="+mn-ea"/>
              </a:rPr>
              <a:t> </a:t>
            </a:r>
            <a:r>
              <a:rPr lang="zh-CN" altLang="en-US" dirty="0">
                <a:latin typeface="+mn-ea"/>
              </a:rPr>
              <a:t>函数将任务数据保存到 </a:t>
            </a:r>
            <a:r>
              <a:rPr lang="en-US" altLang="zh-CN" dirty="0">
                <a:latin typeface="+mn-ea"/>
              </a:rPr>
              <a:t>JSON </a:t>
            </a:r>
            <a:r>
              <a:rPr lang="zh-CN" altLang="en-US" dirty="0">
                <a:latin typeface="+mn-ea"/>
              </a:rPr>
              <a:t>文件。</a:t>
            </a:r>
            <a:endParaRPr 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0849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62238" y="428625"/>
            <a:ext cx="4100513" cy="8286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6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CONTENTS 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873607" y="1347787"/>
            <a:ext cx="2479539" cy="27003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dirty="0" err="1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简单介绍</a:t>
            </a:r>
            <a:endParaRPr lang="en-US" sz="14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软件特点</a:t>
            </a:r>
            <a:endParaRPr lang="en-US" sz="14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软件体系结构</a:t>
            </a:r>
            <a:endParaRPr lang="en-US" sz="14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控制过程设计</a:t>
            </a:r>
            <a:endParaRPr lang="en-US" sz="14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用户界面设计</a:t>
            </a:r>
            <a:endParaRPr lang="en-US" sz="14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数据存储</a:t>
            </a:r>
            <a:endParaRPr lang="en-US" sz="14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模块间的交互</a:t>
            </a:r>
            <a:endParaRPr lang="en-US" sz="14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总结</a:t>
            </a:r>
            <a:endParaRPr lang="en-US" sz="1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4875" y="1833562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5400" b="1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691304" y="1851942"/>
            <a:ext cx="3285143" cy="88682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用户界面设计</a:t>
            </a:r>
            <a:endParaRPr lang="en-US" sz="384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用户界面设计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56796"/>
            <a:ext cx="7715250" cy="22860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主题及标语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任务列表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添加任务按钮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设置优先级及重复周期</a:t>
            </a:r>
            <a:endParaRPr lang="en-US" altLang="zh-CN" dirty="0">
              <a:solidFill>
                <a:srgbClr val="383838"/>
              </a:solidFill>
              <a:latin typeface="+mn-ea"/>
              <a:cs typeface="Noto Sans SC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dirty="0">
                <a:solidFill>
                  <a:srgbClr val="383838"/>
                </a:solidFill>
                <a:latin typeface="+mn-ea"/>
              </a:rPr>
              <a:t>设置背景色或主题</a:t>
            </a:r>
            <a:endParaRPr lang="en-US" dirty="0">
              <a:latin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主题及标语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56795"/>
            <a:ext cx="7715250" cy="9741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突出软件功能</a:t>
            </a:r>
            <a:endParaRPr lang="en-US" altLang="zh-CN" dirty="0">
              <a:solidFill>
                <a:srgbClr val="383838"/>
              </a:solidFill>
              <a:latin typeface="+mn-ea"/>
              <a:cs typeface="Noto Sans SC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突出软件特点</a:t>
            </a:r>
            <a:endParaRPr lang="en-US" dirty="0">
              <a:solidFill>
                <a:srgbClr val="383838"/>
              </a:solidFill>
              <a:latin typeface="+mn-ea"/>
              <a:cs typeface="Noto Sans SC" pitchFamily="34" charset="-12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7AAADD4-B2F8-0A93-5FBB-17A6D8782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429" y="2030978"/>
            <a:ext cx="3423396" cy="683072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任务列表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06251"/>
            <a:ext cx="3773240" cy="8271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清晰展示任务信息</a:t>
            </a:r>
            <a:endParaRPr lang="en-US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支持右键操作，方便快捷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9C8BDFB-D0B7-8EF7-65B0-BD8C6C7C0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896" y="2058596"/>
            <a:ext cx="5437557" cy="138796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762000" y="982206"/>
            <a:ext cx="5358507" cy="552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点击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 New Task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按钮创建任务，方便快捷</a:t>
            </a:r>
            <a:endParaRPr lang="en-US" dirty="0">
              <a:latin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8C3792-99DA-95E8-810C-81E24F7D9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100" y="1735813"/>
            <a:ext cx="1567698" cy="1172782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72A2069C-7C8D-099E-24C2-65B4F1AB40BA}"/>
              </a:ext>
            </a:extLst>
          </p:cNvPr>
          <p:cNvSpPr/>
          <p:nvPr/>
        </p:nvSpPr>
        <p:spPr>
          <a:xfrm>
            <a:off x="762000" y="228600"/>
            <a:ext cx="3299958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zh-CN" alt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添加</a:t>
            </a:r>
            <a:r>
              <a:rPr lang="en-US" sz="2400" b="1" dirty="0" err="1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</a:t>
            </a:r>
            <a:r>
              <a:rPr lang="zh-CN" alt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按钮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247146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设置按钮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38416"/>
            <a:ext cx="7715250" cy="3429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方便用户进行个性化设置</a:t>
            </a:r>
            <a:endParaRPr lang="en-US" dirty="0">
              <a:latin typeface="+mn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0DC9848-290D-714D-6938-7C6246B53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123" y="1638682"/>
            <a:ext cx="3265813" cy="212494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6C99B0-A195-FDF5-F41D-E1DC1F79C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7935" y="1638682"/>
            <a:ext cx="2825909" cy="212013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4875" y="1833562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5400" b="1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743464" y="1883940"/>
            <a:ext cx="2370743" cy="8654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数据存储</a:t>
            </a:r>
            <a:endParaRPr lang="en-US" sz="384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数据存储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52200"/>
            <a:ext cx="7715250" cy="20218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ct val="150000"/>
              </a:lnSpc>
              <a:buSzPct val="100000"/>
            </a:pPr>
            <a:r>
              <a:rPr lang="zh-CN" altLang="en-US" dirty="0">
                <a:solidFill>
                  <a:srgbClr val="383838"/>
                </a:solidFill>
                <a:latin typeface="+mn-ea"/>
              </a:rPr>
              <a:t>由于个人的任务及个性化设置数据很少，不会有大规模数据的出现，因此选择使用 </a:t>
            </a:r>
            <a:r>
              <a:rPr lang="en-US" altLang="zh-CN" dirty="0">
                <a:solidFill>
                  <a:srgbClr val="383838"/>
                </a:solidFill>
                <a:latin typeface="+mn-ea"/>
              </a:rPr>
              <a:t>JSON </a:t>
            </a:r>
            <a:r>
              <a:rPr lang="zh-CN" altLang="en-US" dirty="0">
                <a:solidFill>
                  <a:srgbClr val="383838"/>
                </a:solidFill>
                <a:latin typeface="+mn-ea"/>
              </a:rPr>
              <a:t>文件存储数据。</a:t>
            </a:r>
            <a:endParaRPr lang="en-US" altLang="zh-CN" dirty="0">
              <a:solidFill>
                <a:srgbClr val="383838"/>
              </a:solidFill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sz="1600" dirty="0">
                <a:solidFill>
                  <a:srgbClr val="383838"/>
                </a:solidFill>
                <a:latin typeface="+mn-ea"/>
              </a:rPr>
              <a:t>使用 </a:t>
            </a:r>
            <a:r>
              <a:rPr lang="en-US" altLang="zh-CN" sz="1600" dirty="0">
                <a:solidFill>
                  <a:srgbClr val="383838"/>
                </a:solidFill>
                <a:latin typeface="+mn-ea"/>
              </a:rPr>
              <a:t>JSON </a:t>
            </a:r>
            <a:r>
              <a:rPr lang="zh-CN" altLang="en-US" sz="1600" dirty="0">
                <a:solidFill>
                  <a:srgbClr val="383838"/>
                </a:solidFill>
                <a:latin typeface="+mn-ea"/>
              </a:rPr>
              <a:t>格式的文件存储任务数据</a:t>
            </a:r>
            <a:endParaRPr lang="en-US" altLang="zh-CN" sz="1600" dirty="0">
              <a:solidFill>
                <a:srgbClr val="383838"/>
              </a:solidFill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sz="1600" dirty="0">
                <a:solidFill>
                  <a:srgbClr val="383838"/>
                </a:solidFill>
                <a:latin typeface="+mn-ea"/>
              </a:rPr>
              <a:t>使用 </a:t>
            </a:r>
            <a:r>
              <a:rPr lang="en-US" altLang="zh-CN" sz="1600" dirty="0">
                <a:solidFill>
                  <a:srgbClr val="383838"/>
                </a:solidFill>
                <a:latin typeface="+mn-ea"/>
              </a:rPr>
              <a:t>JSON </a:t>
            </a:r>
            <a:r>
              <a:rPr lang="zh-CN" altLang="en-US" sz="1600" dirty="0">
                <a:solidFill>
                  <a:srgbClr val="383838"/>
                </a:solidFill>
                <a:latin typeface="+mn-ea"/>
              </a:rPr>
              <a:t>格式的文件存储个性化设置数据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使用 JSON </a:t>
            </a:r>
            <a:r>
              <a:rPr lang="en-US" sz="2400" b="1" dirty="0" err="1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格式的文件存储数据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807720" y="1043011"/>
            <a:ext cx="771525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lnSpc>
                <a:spcPct val="150000"/>
              </a:lnSpc>
              <a:buSzPct val="100000"/>
            </a:pPr>
            <a:r>
              <a:rPr lang="zh-CN" altLang="en-US" sz="2000" b="1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优点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：</a:t>
            </a:r>
            <a:endParaRPr lang="en-US" dirty="0">
              <a:solidFill>
                <a:srgbClr val="383838"/>
              </a:solidFill>
              <a:latin typeface="+mn-ea"/>
              <a:cs typeface="Noto Sans SC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轻量级数据格式，便于处理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兼容性良好，易于扩展</a:t>
            </a:r>
            <a:endParaRPr lang="en-US" dirty="0">
              <a:latin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4875" y="1833562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5400" b="1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725084" y="1906915"/>
            <a:ext cx="3220814" cy="80871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模块间的交互</a:t>
            </a:r>
            <a:endParaRPr lang="en-US" sz="384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4875" y="1833562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5400" b="1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3000783" y="1221809"/>
            <a:ext cx="2549947" cy="21478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简单介绍</a:t>
            </a:r>
            <a:endParaRPr lang="en-US" sz="384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模块间的交互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1371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6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MainWindow 类与 TaskList 类交互</a:t>
            </a:r>
            <a:endParaRPr lang="en-US" sz="1536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6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TaskList 类与 Task 类交互</a:t>
            </a:r>
            <a:endParaRPr lang="en-US" sz="1536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6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MainWindow 类与 Task 类交互</a:t>
            </a:r>
            <a:endParaRPr lang="en-US" sz="1536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MainWindow 类与 TaskList 类交互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010847"/>
            <a:ext cx="7715250" cy="1043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altLang="zh-CN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MainWindow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类负责接收用户输入，根据用户操作调用 </a:t>
            </a:r>
            <a:r>
              <a:rPr lang="en-US" altLang="zh-CN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TaskList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类的函数实现任务的添加、删除、查找和排序等功能。</a:t>
            </a:r>
            <a:endParaRPr lang="en-US" dirty="0">
              <a:latin typeface="+mn-e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TaskList 类与 Task 类交互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998089"/>
            <a:ext cx="7715250" cy="17185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altLang="zh-CN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TaskList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类中的任务列表由 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Task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实例组成。</a:t>
            </a:r>
            <a:r>
              <a:rPr lang="en-US" altLang="zh-CN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TaskList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类需要调用 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Task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类的函数来设置或获取任务的属性，例如设置任务的完成状态、获取任务的标题等。同时，</a:t>
            </a:r>
            <a:r>
              <a:rPr lang="en-US" altLang="zh-CN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TaskList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类负责管理 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Task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实例的生命周期，例如在任务列表中添加或删除任务。</a:t>
            </a:r>
            <a:endParaRPr lang="en-US" dirty="0">
              <a:latin typeface="+mn-e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MainWindow 类与 Task 类交互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969491"/>
            <a:ext cx="7715250" cy="12668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altLang="zh-CN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MainWindow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类需要调用 </a:t>
            </a:r>
            <a:r>
              <a:rPr lang="en-US" altLang="zh-CN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Task </a:t>
            </a:r>
            <a:r>
              <a:rPr lang="zh-CN" alt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类的函数来设置或获取任务的属性，以便在界面上显示任务的信息或根据用户操作更新任务的属性。</a:t>
            </a:r>
            <a:endParaRPr lang="en-US" dirty="0">
              <a:latin typeface="+mn-e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4875" y="1833562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5400" b="1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08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756434" y="2001828"/>
            <a:ext cx="1327684" cy="65406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总结</a:t>
            </a:r>
            <a:endParaRPr lang="en-US" sz="384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总结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148696"/>
            <a:ext cx="7715250" cy="1371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altLang="zh-CN" b="1" dirty="0" err="1">
                <a:solidFill>
                  <a:srgbClr val="383838"/>
                </a:solidFill>
                <a:latin typeface="+mn-ea"/>
                <a:cs typeface="Noto Sans SC" pitchFamily="34" charset="-120"/>
              </a:rPr>
              <a:t>WXToDo</a:t>
            </a:r>
            <a:r>
              <a:rPr lang="en-US" altLang="zh-CN" b="1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 </a:t>
            </a:r>
            <a:r>
              <a:rPr lang="zh-CN" altLang="en-US" b="1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任务管理器是一款简洁高效的的任务管理软件</a:t>
            </a:r>
            <a:endParaRPr lang="en-US" b="1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b="1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模块化设计使得软件易于扩展与维护</a:t>
            </a:r>
            <a:endParaRPr lang="en-US" altLang="zh-CN" b="1" dirty="0">
              <a:solidFill>
                <a:srgbClr val="383838"/>
              </a:solidFill>
              <a:latin typeface="+mn-ea"/>
              <a:cs typeface="Noto Sans SC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zh-CN" altLang="en-US" b="1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具有用户友好的图形化界面</a:t>
            </a:r>
            <a:endParaRPr lang="en-US" b="1" dirty="0">
              <a:latin typeface="+mn-e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2871788" y="2057400"/>
            <a:ext cx="3395663" cy="10334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altLang="zh-CN" sz="45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END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13322103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2871788" y="2057400"/>
            <a:ext cx="3395663" cy="10334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45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THANKS</a:t>
            </a:r>
            <a:endParaRPr lang="en-US" sz="4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简单介绍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1371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基于 Python 和 Qt 框架开发的任务管理器</a:t>
            </a:r>
            <a:endParaRPr lang="en-US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适用于 Linux 系统</a:t>
            </a:r>
            <a:endParaRPr lang="en-US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简单高效地管理和追踪待办事项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4875" y="1833562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5400" b="1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876035" y="1208025"/>
            <a:ext cx="2894570" cy="21478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软件特点</a:t>
            </a:r>
            <a:endParaRPr lang="en-US" sz="384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软件特点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295687"/>
            <a:ext cx="3065614" cy="16909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模块化设计</a:t>
            </a:r>
            <a:endParaRPr lang="en-US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清晰的用户界面</a:t>
            </a:r>
            <a:endParaRPr lang="en-US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易于使用的功能</a:t>
            </a:r>
            <a:endParaRPr lang="en-US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 err="1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高度可扩展性和可维护性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D760A2-3DC5-7202-517D-F5FDC4B55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066" y="867719"/>
            <a:ext cx="4278608" cy="31604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4875" y="1833562"/>
            <a:ext cx="1452563" cy="12430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5400" b="1" dirty="0">
                <a:solidFill>
                  <a:srgbClr val="00869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816984" y="1557696"/>
            <a:ext cx="3239194" cy="139385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软件体系结构</a:t>
            </a:r>
            <a:endParaRPr lang="en-US" sz="384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软件体系结构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7715250" cy="1828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主窗口模块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任务列表模块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任务类模块</a:t>
            </a:r>
            <a:endParaRPr lang="en-US" dirty="0">
              <a:latin typeface="+mn-ea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+mn-ea"/>
                <a:cs typeface="Noto Sans SC" pitchFamily="34" charset="-120"/>
              </a:rPr>
              <a:t>主题模块</a:t>
            </a:r>
            <a:endParaRPr lang="en-US" dirty="0">
              <a:latin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000" y="228600"/>
            <a:ext cx="7806690" cy="552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0667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主窗口模块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762000" y="1304925"/>
            <a:ext cx="2215544" cy="1371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初始化应用</a:t>
            </a:r>
            <a:endParaRPr lang="en-US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 err="1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创建主窗口</a:t>
            </a:r>
            <a:endParaRPr lang="en-US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 err="1">
                <a:solidFill>
                  <a:srgbClr val="38383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实现主要功能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4F741D0-9830-1BA0-D629-FC8802CFE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474" y="1119829"/>
            <a:ext cx="4961252" cy="24504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864</Words>
  <Application>Microsoft Office PowerPoint</Application>
  <PresentationFormat>全屏显示(16:9)</PresentationFormat>
  <Paragraphs>161</Paragraphs>
  <Slides>37</Slides>
  <Notes>37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2" baseType="lpstr">
      <vt:lpstr>Noto Sans SC</vt:lpstr>
      <vt:lpstr>等线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WXToDo</dc:title>
  <dc:subject>任务管理器</dc:subject>
  <dc:creator>王鑫</dc:creator>
  <cp:lastModifiedBy>鑫</cp:lastModifiedBy>
  <cp:revision>2</cp:revision>
  <dcterms:created xsi:type="dcterms:W3CDTF">2023-04-24T00:55:03Z</dcterms:created>
  <dcterms:modified xsi:type="dcterms:W3CDTF">2023-04-24T03:16:34Z</dcterms:modified>
</cp:coreProperties>
</file>